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8" r:id="rId11"/>
    <p:sldId id="269" r:id="rId12"/>
    <p:sldId id="265" r:id="rId13"/>
    <p:sldId id="266" r:id="rId14"/>
    <p:sldId id="267"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4660"/>
  </p:normalViewPr>
  <p:slideViewPr>
    <p:cSldViewPr>
      <p:cViewPr varScale="1">
        <p:scale>
          <a:sx n="69" d="100"/>
          <a:sy n="69" d="100"/>
        </p:scale>
        <p:origin x="-10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EE7A8-BB23-47A5-9BD6-F427CB94B0A2}" type="datetimeFigureOut">
              <a:rPr lang="pl-PL" smtClean="0"/>
              <a:t>2011-05-27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5D808-07AB-406D-BBA8-4709A2A7BDB9}" type="slidenum">
              <a:rPr lang="pl-PL" smtClean="0"/>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14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8A05D808-07AB-406D-BBA8-4709A2A7BDB9}" type="slidenum">
              <a:rPr lang="pl-PL" smtClean="0"/>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843D77CE-4D33-4F61-9944-624ABEA6092D}" type="datetimeFigureOut">
              <a:rPr lang="pl-PL" smtClean="0"/>
              <a:t>2011-05-27</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FF43954A-4D67-46E4-B9B2-F6DE22AA11B7}"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F43954A-4D67-46E4-B9B2-F6DE22AA11B7}"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F43954A-4D67-46E4-B9B2-F6DE22AA11B7}"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F43954A-4D67-46E4-B9B2-F6DE22AA11B7}" type="slidenum">
              <a:rPr lang="pl-PL" smtClean="0"/>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FF43954A-4D67-46E4-B9B2-F6DE22AA11B7}" type="slidenum">
              <a:rPr lang="pl-PL" smtClean="0"/>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F43954A-4D67-46E4-B9B2-F6DE22AA11B7}" type="slidenum">
              <a:rPr lang="pl-PL" smtClean="0"/>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FF43954A-4D67-46E4-B9B2-F6DE22AA11B7}"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FF43954A-4D67-46E4-B9B2-F6DE22AA11B7}" type="slidenum">
              <a:rPr lang="pl-PL" smtClean="0"/>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843D77CE-4D33-4F61-9944-624ABEA6092D}" type="datetimeFigureOut">
              <a:rPr lang="pl-PL" smtClean="0"/>
              <a:t>2011-05-27</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FF43954A-4D67-46E4-B9B2-F6DE22AA11B7}"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843D77CE-4D33-4F61-9944-624ABEA6092D}" type="datetimeFigureOut">
              <a:rPr lang="pl-PL" smtClean="0"/>
              <a:t>2011-05-27</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FF43954A-4D67-46E4-B9B2-F6DE22AA11B7}"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843D77CE-4D33-4F61-9944-624ABEA6092D}" type="datetimeFigureOut">
              <a:rPr lang="pl-PL" smtClean="0"/>
              <a:t>2011-05-27</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FF43954A-4D67-46E4-B9B2-F6DE22AA11B7}" type="slidenum">
              <a:rPr lang="pl-PL" smtClean="0"/>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43D77CE-4D33-4F61-9944-624ABEA6092D}" type="datetimeFigureOut">
              <a:rPr lang="pl-PL" smtClean="0"/>
              <a:t>2011-05-27</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F43954A-4D67-46E4-B9B2-F6DE22AA11B7}"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iki\Desktop\Nowy folder\flaga_f9e2a6_bg[1].jpg"/>
          <p:cNvPicPr>
            <a:picLocks noChangeAspect="1" noChangeArrowheads="1"/>
          </p:cNvPicPr>
          <p:nvPr/>
        </p:nvPicPr>
        <p:blipFill>
          <a:blip r:embed="rId3" cstate="print"/>
          <a:srcRect/>
          <a:stretch>
            <a:fillRect/>
          </a:stretch>
        </p:blipFill>
        <p:spPr bwMode="auto">
          <a:xfrm>
            <a:off x="0" y="1697635"/>
            <a:ext cx="4248472" cy="3171525"/>
          </a:xfrm>
          <a:prstGeom prst="rect">
            <a:avLst/>
          </a:prstGeom>
          <a:noFill/>
        </p:spPr>
      </p:pic>
      <p:sp>
        <p:nvSpPr>
          <p:cNvPr id="2" name="Tytuł 1"/>
          <p:cNvSpPr>
            <a:spLocks noGrp="1"/>
          </p:cNvSpPr>
          <p:nvPr>
            <p:ph type="ctrTitle"/>
          </p:nvPr>
        </p:nvSpPr>
        <p:spPr>
          <a:ln>
            <a:no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scene3d>
              <a:camera prst="orthographicFront"/>
              <a:lightRig rig="soft" dir="t"/>
            </a:scene3d>
            <a:sp3d prstMaterial="softEdge">
              <a:bevelT w="25400" h="25400"/>
            </a:sp3d>
          </a:bodyPr>
          <a:lstStyle/>
          <a:p>
            <a:r>
              <a:rPr lang="pl-PL" dirty="0" smtClean="0">
                <a:solidFill>
                  <a:srgbClr val="0070C0"/>
                </a:solidFill>
              </a:rPr>
              <a:t>NATIONAL  HOLIDAYS  </a:t>
            </a:r>
            <a:r>
              <a:rPr lang="pl-PL" dirty="0" smtClean="0">
                <a:solidFill>
                  <a:srgbClr val="0070C0"/>
                </a:solidFill>
              </a:rPr>
              <a:t/>
            </a:r>
            <a:br>
              <a:rPr lang="pl-PL" dirty="0" smtClean="0">
                <a:solidFill>
                  <a:srgbClr val="0070C0"/>
                </a:solidFill>
              </a:rPr>
            </a:br>
            <a:r>
              <a:rPr lang="pl-PL" dirty="0" smtClean="0">
                <a:solidFill>
                  <a:srgbClr val="0070C0"/>
                </a:solidFill>
              </a:rPr>
              <a:t>IN  </a:t>
            </a:r>
            <a:r>
              <a:rPr lang="pl-PL" dirty="0" smtClean="0">
                <a:solidFill>
                  <a:srgbClr val="0070C0"/>
                </a:solidFill>
              </a:rPr>
              <a:t>POLAND</a:t>
            </a:r>
            <a:br>
              <a:rPr lang="pl-PL" dirty="0" smtClean="0">
                <a:solidFill>
                  <a:srgbClr val="0070C0"/>
                </a:solidFill>
              </a:rPr>
            </a:br>
            <a:endParaRPr lang="pl-PL" dirty="0"/>
          </a:p>
        </p:txBody>
      </p:sp>
      <p:sp>
        <p:nvSpPr>
          <p:cNvPr id="3" name="Podtytuł 2"/>
          <p:cNvSpPr>
            <a:spLocks noGrp="1"/>
          </p:cNvSpPr>
          <p:nvPr>
            <p:ph type="subTitle" idx="1"/>
          </p:nvPr>
        </p:nvSpPr>
        <p:spPr/>
        <p:txBody>
          <a:bodyPr/>
          <a:lstStyle/>
          <a:p>
            <a:endParaRPr lang="pl-PL" dirty="0"/>
          </a:p>
        </p:txBody>
      </p:sp>
      <p:sp>
        <p:nvSpPr>
          <p:cNvPr id="4" name="pole tekstowe 3"/>
          <p:cNvSpPr txBox="1"/>
          <p:nvPr/>
        </p:nvSpPr>
        <p:spPr>
          <a:xfrm>
            <a:off x="323528" y="692697"/>
            <a:ext cx="7920880" cy="954107"/>
          </a:xfrm>
          <a:prstGeom prst="rect">
            <a:avLst/>
          </a:prstGeom>
          <a:noFill/>
        </p:spPr>
        <p:txBody>
          <a:bodyPr wrap="square" rtlCol="0">
            <a:spAutoFit/>
          </a:bodyPr>
          <a:lstStyle/>
          <a:p>
            <a:pPr algn="ctr"/>
            <a:endParaRPr lang="pl-PL" sz="2000" dirty="0" smtClean="0"/>
          </a:p>
          <a:p>
            <a:endParaRPr lang="pl-PL" dirty="0" smtClean="0"/>
          </a:p>
          <a:p>
            <a:endParaRPr lang="pl-PL" dirty="0"/>
          </a:p>
        </p:txBody>
      </p:sp>
      <p:pic>
        <p:nvPicPr>
          <p:cNvPr id="2050" name="Picture 2" descr="C:\Users\rafi\Desktop\comenius1\1 wizyta\Zdjęcia\08.jpg"/>
          <p:cNvPicPr>
            <a:picLocks noChangeAspect="1" noChangeArrowheads="1"/>
          </p:cNvPicPr>
          <p:nvPr/>
        </p:nvPicPr>
        <p:blipFill>
          <a:blip r:embed="rId4" cstate="print"/>
          <a:srcRect/>
          <a:stretch>
            <a:fillRect/>
          </a:stretch>
        </p:blipFill>
        <p:spPr bwMode="auto">
          <a:xfrm>
            <a:off x="7844210" y="0"/>
            <a:ext cx="1299790" cy="134076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855365"/>
            <a:ext cx="8229600" cy="4525963"/>
          </a:xfrm>
        </p:spPr>
        <p:txBody>
          <a:bodyPr/>
          <a:lstStyle/>
          <a:p>
            <a:r>
              <a:rPr lang="pl-PL" sz="2800" b="1" dirty="0" smtClean="0"/>
              <a:t>We </a:t>
            </a:r>
            <a:r>
              <a:rPr lang="pl-PL" sz="2800" b="1" dirty="0" err="1" smtClean="0"/>
              <a:t>give</a:t>
            </a:r>
            <a:r>
              <a:rPr lang="pl-PL" sz="2800" b="1" dirty="0" smtClean="0"/>
              <a:t> a lot of </a:t>
            </a:r>
            <a:r>
              <a:rPr lang="pl-PL" sz="2800" b="1" dirty="0" err="1" smtClean="0"/>
              <a:t>flowers</a:t>
            </a:r>
            <a:r>
              <a:rPr lang="pl-PL" sz="2800" b="1" dirty="0" smtClean="0"/>
              <a:t> to </a:t>
            </a:r>
            <a:r>
              <a:rPr lang="pl-PL" sz="2800" b="1" dirty="0" err="1" smtClean="0"/>
              <a:t>our</a:t>
            </a:r>
            <a:r>
              <a:rPr lang="pl-PL" sz="2800" b="1" dirty="0" smtClean="0"/>
              <a:t> </a:t>
            </a:r>
            <a:r>
              <a:rPr lang="pl-PL" sz="2800" b="1" dirty="0" err="1" smtClean="0"/>
              <a:t>teachers</a:t>
            </a:r>
            <a:r>
              <a:rPr lang="pl-PL" sz="2800" b="1" dirty="0" smtClean="0"/>
              <a:t> </a:t>
            </a:r>
          </a:p>
          <a:p>
            <a:pPr>
              <a:buNone/>
            </a:pPr>
            <a:r>
              <a:rPr lang="pl-PL" sz="2800" b="1" dirty="0" smtClean="0"/>
              <a:t>   and </a:t>
            </a:r>
            <a:r>
              <a:rPr lang="pl-PL" sz="2800" b="1" dirty="0" err="1" smtClean="0"/>
              <a:t>thanks</a:t>
            </a:r>
            <a:r>
              <a:rPr lang="pl-PL" sz="2800" b="1" dirty="0" smtClean="0"/>
              <a:t> for </a:t>
            </a:r>
            <a:r>
              <a:rPr lang="pl-PL" sz="2800" b="1" dirty="0" err="1" smtClean="0"/>
              <a:t>their</a:t>
            </a:r>
            <a:r>
              <a:rPr lang="pl-PL" sz="2800" b="1" dirty="0" smtClean="0"/>
              <a:t> </a:t>
            </a:r>
            <a:r>
              <a:rPr lang="pl-PL" sz="2800" b="1" dirty="0" err="1" smtClean="0"/>
              <a:t>work</a:t>
            </a:r>
            <a:endParaRPr lang="pl-PL" sz="2800" b="1" dirty="0" smtClean="0"/>
          </a:p>
          <a:p>
            <a:endParaRPr lang="pl-PL" dirty="0"/>
          </a:p>
        </p:txBody>
      </p:sp>
      <p:sp>
        <p:nvSpPr>
          <p:cNvPr id="3" name="Tytuł 2"/>
          <p:cNvSpPr>
            <a:spLocks noGrp="1"/>
          </p:cNvSpPr>
          <p:nvPr>
            <p:ph type="title"/>
          </p:nvPr>
        </p:nvSpPr>
        <p:spPr>
          <a:xfrm>
            <a:off x="457200" y="557808"/>
            <a:ext cx="6347048" cy="1143000"/>
          </a:xfrm>
          <a:effectLst>
            <a:outerShdw blurRad="50800" dist="38100" dir="2700000" algn="tl" rotWithShape="0">
              <a:prstClr val="black">
                <a:alpha val="40000"/>
              </a:prstClr>
            </a:outerShdw>
          </a:effectLst>
        </p:spPr>
        <p:txBody>
          <a:bodyPr>
            <a:normAutofit fontScale="90000"/>
          </a:bodyPr>
          <a:lstStyle/>
          <a:p>
            <a:r>
              <a:rPr lang="pl-PL" sz="4000" dirty="0" smtClean="0">
                <a:solidFill>
                  <a:schemeClr val="tx1"/>
                </a:solidFill>
              </a:rPr>
              <a:t>14th  OCTOBER  -  </a:t>
            </a:r>
            <a:r>
              <a:rPr lang="pl-PL" sz="4000" dirty="0" err="1" smtClean="0">
                <a:solidFill>
                  <a:schemeClr val="tx1"/>
                </a:solidFill>
              </a:rPr>
              <a:t>TEACHER’S</a:t>
            </a:r>
            <a:r>
              <a:rPr lang="pl-PL" sz="4000" dirty="0" smtClean="0">
                <a:solidFill>
                  <a:schemeClr val="tx1"/>
                </a:solidFill>
              </a:rPr>
              <a:t>  DAY</a:t>
            </a:r>
            <a:r>
              <a:rPr lang="pl-PL" sz="4400" dirty="0" smtClean="0">
                <a:solidFill>
                  <a:srgbClr val="0070C0"/>
                </a:solidFill>
              </a:rPr>
              <a:t/>
            </a:r>
            <a:br>
              <a:rPr lang="pl-PL" sz="4400" dirty="0" smtClean="0">
                <a:solidFill>
                  <a:srgbClr val="0070C0"/>
                </a:solidFill>
              </a:rPr>
            </a:br>
            <a:endParaRPr lang="pl-PL" dirty="0"/>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5" name="Picture 2" descr="C:\Users\miki\Desktop\Nowy folder\dziennauczy[1].jpg"/>
          <p:cNvPicPr>
            <a:picLocks noChangeAspect="1" noChangeArrowheads="1"/>
          </p:cNvPicPr>
          <p:nvPr/>
        </p:nvPicPr>
        <p:blipFill>
          <a:blip r:embed="rId4" cstate="print"/>
          <a:srcRect/>
          <a:stretch>
            <a:fillRect/>
          </a:stretch>
        </p:blipFill>
        <p:spPr bwMode="auto">
          <a:xfrm>
            <a:off x="3203848" y="2708920"/>
            <a:ext cx="5544616" cy="37148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iki\Desktop\Nowy folder\Dzien-Dziecka-na-Planecie_newsFull[1].jpg"/>
          <p:cNvPicPr>
            <a:picLocks noChangeAspect="1" noChangeArrowheads="1"/>
          </p:cNvPicPr>
          <p:nvPr/>
        </p:nvPicPr>
        <p:blipFill>
          <a:blip r:embed="rId3" cstate="print"/>
          <a:srcRect/>
          <a:stretch>
            <a:fillRect/>
          </a:stretch>
        </p:blipFill>
        <p:spPr bwMode="auto">
          <a:xfrm>
            <a:off x="4499992" y="2681536"/>
            <a:ext cx="4497730" cy="4176464"/>
          </a:xfrm>
          <a:prstGeom prst="rect">
            <a:avLst/>
          </a:prstGeom>
          <a:noFill/>
        </p:spPr>
      </p:pic>
      <p:sp>
        <p:nvSpPr>
          <p:cNvPr id="2" name="Symbol zastępczy zawartości 1"/>
          <p:cNvSpPr>
            <a:spLocks noGrp="1"/>
          </p:cNvSpPr>
          <p:nvPr>
            <p:ph idx="1"/>
          </p:nvPr>
        </p:nvSpPr>
        <p:spPr>
          <a:xfrm>
            <a:off x="611560" y="2492896"/>
            <a:ext cx="4392488" cy="3456384"/>
          </a:xfrm>
        </p:spPr>
        <p:txBody>
          <a:bodyPr>
            <a:normAutofit/>
          </a:bodyPr>
          <a:lstStyle/>
          <a:p>
            <a:r>
              <a:rPr lang="pl-PL" sz="2800" dirty="0" err="1" smtClean="0"/>
              <a:t>Parents</a:t>
            </a:r>
            <a:r>
              <a:rPr lang="pl-PL" sz="2800" dirty="0" smtClean="0"/>
              <a:t> </a:t>
            </a:r>
            <a:r>
              <a:rPr lang="pl-PL" sz="2800" dirty="0" err="1" smtClean="0"/>
              <a:t>give</a:t>
            </a:r>
            <a:r>
              <a:rPr lang="pl-PL" sz="2800" dirty="0" smtClean="0"/>
              <a:t> </a:t>
            </a:r>
            <a:r>
              <a:rPr lang="pl-PL" sz="2800" dirty="0" err="1" smtClean="0"/>
              <a:t>presents</a:t>
            </a:r>
            <a:r>
              <a:rPr lang="pl-PL" sz="2800" dirty="0" smtClean="0"/>
              <a:t> and </a:t>
            </a:r>
            <a:r>
              <a:rPr lang="pl-PL" sz="2800" dirty="0" err="1" smtClean="0"/>
              <a:t>sweets</a:t>
            </a:r>
            <a:r>
              <a:rPr lang="pl-PL" sz="2800" dirty="0" smtClean="0"/>
              <a:t> to </a:t>
            </a:r>
            <a:r>
              <a:rPr lang="pl-PL" sz="2800" dirty="0" err="1" smtClean="0"/>
              <a:t>the</a:t>
            </a:r>
            <a:r>
              <a:rPr lang="pl-PL" sz="2800" dirty="0" smtClean="0"/>
              <a:t> </a:t>
            </a:r>
            <a:r>
              <a:rPr lang="pl-PL" sz="2800" dirty="0" err="1" smtClean="0"/>
              <a:t>children</a:t>
            </a:r>
            <a:r>
              <a:rPr lang="pl-PL" sz="2800" dirty="0" smtClean="0"/>
              <a:t>. </a:t>
            </a:r>
            <a:endParaRPr lang="pl-PL" sz="2800" dirty="0" smtClean="0"/>
          </a:p>
          <a:p>
            <a:pPr>
              <a:buNone/>
            </a:pPr>
            <a:r>
              <a:rPr lang="pl-PL" sz="2800" dirty="0" smtClean="0"/>
              <a:t>All </a:t>
            </a:r>
            <a:r>
              <a:rPr lang="pl-PL" sz="2800" dirty="0" err="1" smtClean="0"/>
              <a:t>are</a:t>
            </a:r>
            <a:r>
              <a:rPr lang="pl-PL" sz="2800" dirty="0" smtClean="0"/>
              <a:t> </a:t>
            </a:r>
            <a:r>
              <a:rPr lang="pl-PL" sz="2800" dirty="0" err="1" smtClean="0"/>
              <a:t>smiling</a:t>
            </a:r>
            <a:endParaRPr lang="pl-PL" sz="2800" dirty="0" smtClean="0"/>
          </a:p>
          <a:p>
            <a:pPr>
              <a:buNone/>
            </a:pPr>
            <a:endParaRPr lang="pl-PL" dirty="0"/>
          </a:p>
        </p:txBody>
      </p:sp>
      <p:sp>
        <p:nvSpPr>
          <p:cNvPr id="3" name="Tytuł 2"/>
          <p:cNvSpPr>
            <a:spLocks noGrp="1"/>
          </p:cNvSpPr>
          <p:nvPr>
            <p:ph type="title"/>
          </p:nvPr>
        </p:nvSpPr>
        <p:spPr>
          <a:xfrm>
            <a:off x="827584" y="629816"/>
            <a:ext cx="5832648" cy="1143000"/>
          </a:xfrm>
          <a:effectLst>
            <a:outerShdw blurRad="50800" dist="38100" dir="2700000" algn="tl" rotWithShape="0">
              <a:prstClr val="black">
                <a:alpha val="40000"/>
              </a:prstClr>
            </a:outerShdw>
          </a:effectLst>
        </p:spPr>
        <p:txBody>
          <a:bodyPr>
            <a:normAutofit fontScale="90000"/>
          </a:bodyPr>
          <a:lstStyle/>
          <a:p>
            <a:r>
              <a:rPr lang="pl-PL" sz="4000" dirty="0" smtClean="0">
                <a:solidFill>
                  <a:schemeClr val="tx1"/>
                </a:solidFill>
              </a:rPr>
              <a:t>1st  JUNE  -  </a:t>
            </a:r>
            <a:r>
              <a:rPr lang="pl-PL" sz="4000" dirty="0" smtClean="0">
                <a:solidFill>
                  <a:schemeClr val="tx1"/>
                </a:solidFill>
              </a:rPr>
              <a:t/>
            </a:r>
            <a:br>
              <a:rPr lang="pl-PL" sz="4000" dirty="0" smtClean="0">
                <a:solidFill>
                  <a:schemeClr val="tx1"/>
                </a:solidFill>
              </a:rPr>
            </a:br>
            <a:r>
              <a:rPr lang="pl-PL" sz="4000" dirty="0" err="1" smtClean="0">
                <a:solidFill>
                  <a:schemeClr val="tx1"/>
                </a:solidFill>
              </a:rPr>
              <a:t>CHILDREN’S</a:t>
            </a:r>
            <a:r>
              <a:rPr lang="pl-PL" sz="4000" dirty="0" smtClean="0">
                <a:solidFill>
                  <a:schemeClr val="tx1"/>
                </a:solidFill>
              </a:rPr>
              <a:t>   </a:t>
            </a:r>
            <a:r>
              <a:rPr lang="pl-PL" sz="4000" dirty="0" smtClean="0">
                <a:solidFill>
                  <a:schemeClr val="tx1"/>
                </a:solidFill>
              </a:rPr>
              <a:t>DAY</a:t>
            </a:r>
            <a:r>
              <a:rPr lang="pl-PL" sz="4400" dirty="0" smtClean="0">
                <a:solidFill>
                  <a:srgbClr val="0070C0"/>
                </a:solidFill>
              </a:rPr>
              <a:t/>
            </a:r>
            <a:br>
              <a:rPr lang="pl-PL" sz="4400" dirty="0" smtClean="0">
                <a:solidFill>
                  <a:srgbClr val="0070C0"/>
                </a:solidFill>
              </a:rPr>
            </a:br>
            <a:endParaRPr lang="pl-PL" dirty="0"/>
          </a:p>
        </p:txBody>
      </p:sp>
      <p:pic>
        <p:nvPicPr>
          <p:cNvPr id="4" name="Picture 2" descr="C:\Users\rafi\Desktop\comenius1\1 wizyta\Zdjęcia\08.jpg"/>
          <p:cNvPicPr>
            <a:picLocks noChangeAspect="1" noChangeArrowheads="1"/>
          </p:cNvPicPr>
          <p:nvPr/>
        </p:nvPicPr>
        <p:blipFill>
          <a:blip r:embed="rId4" cstate="print"/>
          <a:srcRect/>
          <a:stretch>
            <a:fillRect/>
          </a:stretch>
        </p:blipFill>
        <p:spPr bwMode="auto">
          <a:xfrm>
            <a:off x="7844210" y="0"/>
            <a:ext cx="1299790" cy="13407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708920"/>
            <a:ext cx="5472608" cy="3528392"/>
          </a:xfrm>
        </p:spPr>
        <p:txBody>
          <a:bodyPr>
            <a:normAutofit lnSpcReduction="10000"/>
          </a:bodyPr>
          <a:lstStyle/>
          <a:p>
            <a:r>
              <a:rPr lang="en-US" dirty="0" smtClean="0"/>
              <a:t>Polish decorative paper cut-outs are regarded by many as the most beautiful in the world</a:t>
            </a:r>
            <a:r>
              <a:rPr lang="en-US" dirty="0" smtClean="0"/>
              <a:t>.</a:t>
            </a:r>
            <a:endParaRPr lang="pl-PL" dirty="0" smtClean="0"/>
          </a:p>
          <a:p>
            <a:r>
              <a:rPr lang="en-US" dirty="0" smtClean="0"/>
              <a:t>They were used to decorate the walls of ceiling beams in countryside cottages and given as gifts to family members and friends.</a:t>
            </a:r>
            <a:endParaRPr lang="pl-PL" dirty="0" smtClean="0"/>
          </a:p>
          <a:p>
            <a:endParaRPr lang="pl-PL" dirty="0" smtClean="0"/>
          </a:p>
          <a:p>
            <a:endParaRPr lang="pl-PL" dirty="0"/>
          </a:p>
        </p:txBody>
      </p:sp>
      <p:sp>
        <p:nvSpPr>
          <p:cNvPr id="3" name="Tytuł 2"/>
          <p:cNvSpPr>
            <a:spLocks noGrp="1"/>
          </p:cNvSpPr>
          <p:nvPr>
            <p:ph type="title"/>
          </p:nvPr>
        </p:nvSpPr>
        <p:spPr>
          <a:xfrm>
            <a:off x="2699792" y="692696"/>
            <a:ext cx="5400600" cy="1143000"/>
          </a:xfrm>
          <a:effectLst>
            <a:outerShdw blurRad="50800" dist="38100" dir="2700000" algn="tl" rotWithShape="0">
              <a:prstClr val="black">
                <a:alpha val="40000"/>
              </a:prstClr>
            </a:outerShdw>
          </a:effectLst>
        </p:spPr>
        <p:txBody>
          <a:bodyPr>
            <a:normAutofit fontScale="90000"/>
          </a:bodyPr>
          <a:lstStyle/>
          <a:p>
            <a:r>
              <a:rPr lang="en-US" dirty="0" smtClean="0"/>
              <a:t>Decorative Paper Cut-Outs From Poland</a:t>
            </a:r>
            <a:r>
              <a:rPr lang="pl-PL" dirty="0" smtClean="0"/>
              <a:t/>
            </a:r>
            <a:br>
              <a:rPr lang="pl-PL" dirty="0" smtClean="0"/>
            </a:br>
            <a:endParaRPr lang="pl-PL" dirty="0"/>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9218" name="Picture 2" descr="Wycinanki Image"/>
          <p:cNvPicPr>
            <a:picLocks noChangeAspect="1" noChangeArrowheads="1"/>
          </p:cNvPicPr>
          <p:nvPr/>
        </p:nvPicPr>
        <p:blipFill>
          <a:blip r:embed="rId4" cstate="print"/>
          <a:srcRect/>
          <a:stretch>
            <a:fillRect/>
          </a:stretch>
        </p:blipFill>
        <p:spPr bwMode="auto">
          <a:xfrm>
            <a:off x="0" y="0"/>
            <a:ext cx="2667000" cy="2641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219" name="Picture 3" descr="Wycinanki Image"/>
          <p:cNvPicPr>
            <a:picLocks noChangeAspect="1" noChangeArrowheads="1"/>
          </p:cNvPicPr>
          <p:nvPr/>
        </p:nvPicPr>
        <p:blipFill>
          <a:blip r:embed="rId5" cstate="print"/>
          <a:srcRect/>
          <a:stretch>
            <a:fillRect/>
          </a:stretch>
        </p:blipFill>
        <p:spPr bwMode="auto">
          <a:xfrm>
            <a:off x="6084168" y="3805453"/>
            <a:ext cx="3059832" cy="305254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283968" y="2132856"/>
            <a:ext cx="4402832" cy="3387832"/>
          </a:xfrm>
        </p:spPr>
        <p:txBody>
          <a:bodyPr/>
          <a:lstStyle/>
          <a:p>
            <a:r>
              <a:rPr lang="en-US" dirty="0" smtClean="0"/>
              <a:t>The decorative cut-outs became popular throughout Poland in the middle of the 19th century, and remain a treasured form of Polish folk art.</a:t>
            </a:r>
            <a:endParaRPr lang="pl-PL" dirty="0" smtClean="0"/>
          </a:p>
          <a:p>
            <a:endParaRPr lang="pl-PL" dirty="0"/>
          </a:p>
        </p:txBody>
      </p:sp>
      <p:sp>
        <p:nvSpPr>
          <p:cNvPr id="3" name="Tytuł 2"/>
          <p:cNvSpPr>
            <a:spLocks noGrp="1"/>
          </p:cNvSpPr>
          <p:nvPr>
            <p:ph type="title"/>
          </p:nvPr>
        </p:nvSpPr>
        <p:spPr/>
        <p:txBody>
          <a:bodyPr/>
          <a:lstStyle/>
          <a:p>
            <a:endParaRPr lang="pl-PL"/>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10242" name="Picture 2" descr="Wycinanki Image"/>
          <p:cNvPicPr>
            <a:picLocks noChangeAspect="1" noChangeArrowheads="1"/>
          </p:cNvPicPr>
          <p:nvPr/>
        </p:nvPicPr>
        <p:blipFill>
          <a:blip r:embed="rId4" cstate="print"/>
          <a:srcRect/>
          <a:stretch>
            <a:fillRect/>
          </a:stretch>
        </p:blipFill>
        <p:spPr bwMode="auto">
          <a:xfrm>
            <a:off x="-1" y="0"/>
            <a:ext cx="4024553" cy="4005064"/>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1560" y="5013176"/>
            <a:ext cx="8229600" cy="795544"/>
          </a:xfrm>
        </p:spPr>
        <p:txBody>
          <a:bodyPr/>
          <a:lstStyle/>
          <a:p>
            <a:pPr algn="r"/>
            <a:r>
              <a:rPr lang="pl-PL" dirty="0" err="1" smtClean="0"/>
              <a:t>Thank</a:t>
            </a:r>
            <a:r>
              <a:rPr lang="pl-PL" dirty="0" smtClean="0"/>
              <a:t> </a:t>
            </a:r>
            <a:r>
              <a:rPr lang="pl-PL" dirty="0" err="1" smtClean="0"/>
              <a:t>You</a:t>
            </a:r>
            <a:endParaRPr lang="pl-PL" dirty="0"/>
          </a:p>
        </p:txBody>
      </p:sp>
      <p:sp>
        <p:nvSpPr>
          <p:cNvPr id="3" name="Tytuł 2"/>
          <p:cNvSpPr>
            <a:spLocks noGrp="1"/>
          </p:cNvSpPr>
          <p:nvPr>
            <p:ph type="title"/>
          </p:nvPr>
        </p:nvSpPr>
        <p:spPr/>
        <p:txBody>
          <a:bodyPr/>
          <a:lstStyle/>
          <a:p>
            <a:endParaRPr lang="pl-PL"/>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fi\Desktop\comenius1\01 RAFAŁ\Celebrations zdjęcia\niepodległość TEKST ZDJ\niepodległość_4.jpg"/>
          <p:cNvPicPr>
            <a:picLocks noChangeAspect="1" noChangeArrowheads="1"/>
          </p:cNvPicPr>
          <p:nvPr/>
        </p:nvPicPr>
        <p:blipFill>
          <a:blip r:embed="rId3" cstate="print"/>
          <a:srcRect/>
          <a:stretch>
            <a:fillRect/>
          </a:stretch>
        </p:blipFill>
        <p:spPr bwMode="auto">
          <a:xfrm>
            <a:off x="5436096" y="4465150"/>
            <a:ext cx="3707904" cy="2392849"/>
          </a:xfrm>
          <a:prstGeom prst="rect">
            <a:avLst/>
          </a:prstGeom>
          <a:noFill/>
        </p:spPr>
      </p:pic>
      <p:sp>
        <p:nvSpPr>
          <p:cNvPr id="2" name="Symbol zastępczy zawartości 1"/>
          <p:cNvSpPr>
            <a:spLocks noGrp="1"/>
          </p:cNvSpPr>
          <p:nvPr>
            <p:ph idx="1"/>
          </p:nvPr>
        </p:nvSpPr>
        <p:spPr>
          <a:xfrm>
            <a:off x="457200" y="908720"/>
            <a:ext cx="8229600" cy="3459840"/>
          </a:xfrm>
        </p:spPr>
        <p:txBody>
          <a:bodyPr>
            <a:normAutofit lnSpcReduction="10000"/>
          </a:bodyPr>
          <a:lstStyle/>
          <a:p>
            <a:r>
              <a:rPr lang="en-US" b="1" dirty="0" smtClean="0">
                <a:solidFill>
                  <a:schemeClr val="accent3"/>
                </a:solidFill>
              </a:rPr>
              <a:t>Polish </a:t>
            </a:r>
            <a:r>
              <a:rPr lang="en-US" b="1" dirty="0" smtClean="0">
                <a:solidFill>
                  <a:schemeClr val="accent3"/>
                </a:solidFill>
              </a:rPr>
              <a:t>Independence Day is a public </a:t>
            </a:r>
            <a:endParaRPr lang="pl-PL" b="1" dirty="0" smtClean="0">
              <a:solidFill>
                <a:schemeClr val="accent3"/>
              </a:solidFill>
            </a:endParaRPr>
          </a:p>
          <a:p>
            <a:pPr>
              <a:buNone/>
            </a:pPr>
            <a:r>
              <a:rPr lang="pl-PL" b="1" dirty="0" smtClean="0">
                <a:solidFill>
                  <a:schemeClr val="accent3"/>
                </a:solidFill>
              </a:rPr>
              <a:t> </a:t>
            </a:r>
            <a:r>
              <a:rPr lang="pl-PL" b="1" dirty="0" smtClean="0">
                <a:solidFill>
                  <a:schemeClr val="accent3"/>
                </a:solidFill>
              </a:rPr>
              <a:t>  </a:t>
            </a:r>
            <a:r>
              <a:rPr lang="en-US" b="1" dirty="0" smtClean="0">
                <a:solidFill>
                  <a:schemeClr val="accent3"/>
                </a:solidFill>
              </a:rPr>
              <a:t>holiday </a:t>
            </a:r>
            <a:r>
              <a:rPr lang="en-US" b="1" dirty="0" smtClean="0">
                <a:solidFill>
                  <a:schemeClr val="accent3"/>
                </a:solidFill>
              </a:rPr>
              <a:t>in Poland celebrated every year on 11</a:t>
            </a:r>
            <a:r>
              <a:rPr lang="en-US" b="1" baseline="30000" dirty="0" smtClean="0">
                <a:solidFill>
                  <a:schemeClr val="accent3"/>
                </a:solidFill>
              </a:rPr>
              <a:t>th</a:t>
            </a:r>
            <a:r>
              <a:rPr lang="en-US" b="1" dirty="0" smtClean="0">
                <a:solidFill>
                  <a:schemeClr val="accent3"/>
                </a:solidFill>
              </a:rPr>
              <a:t>  November.</a:t>
            </a:r>
            <a:endParaRPr lang="pl-PL" b="1" dirty="0" smtClean="0">
              <a:solidFill>
                <a:schemeClr val="accent3"/>
              </a:solidFill>
            </a:endParaRPr>
          </a:p>
          <a:p>
            <a:r>
              <a:rPr lang="en-US" b="1" dirty="0" smtClean="0">
                <a:solidFill>
                  <a:schemeClr val="accent3"/>
                </a:solidFill>
              </a:rPr>
              <a:t>It marks the restoration of Poland's independence in 1918. After 123 years of partitions by Russia, Prussia and Austria Poland reappeared on the map of Europe as a sovereign democratic state.</a:t>
            </a:r>
            <a:endParaRPr lang="pl-PL" b="1" dirty="0" smtClean="0">
              <a:solidFill>
                <a:schemeClr val="accent3"/>
              </a:solidFill>
            </a:endParaRPr>
          </a:p>
          <a:p>
            <a:endParaRPr lang="pl-PL" dirty="0"/>
          </a:p>
        </p:txBody>
      </p:sp>
      <p:sp>
        <p:nvSpPr>
          <p:cNvPr id="3" name="Tytuł 2"/>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pPr algn="ctr"/>
            <a:r>
              <a:rPr lang="en-US" dirty="0" smtClean="0"/>
              <a:t>National Independence Day</a:t>
            </a:r>
            <a:r>
              <a:rPr lang="pl-PL" dirty="0" smtClean="0"/>
              <a:t/>
            </a:r>
            <a:br>
              <a:rPr lang="pl-PL" dirty="0" smtClean="0"/>
            </a:br>
            <a:endParaRPr lang="pl-PL" dirty="0"/>
          </a:p>
        </p:txBody>
      </p:sp>
      <p:pic>
        <p:nvPicPr>
          <p:cNvPr id="1029" name="Picture 5" descr="C:\Users\rafi\Desktop\comenius1\01 RAFAŁ\Celebrations zdjęcia\niepodległość TEKST ZDJ\niepodległość_2.jpg"/>
          <p:cNvPicPr>
            <a:picLocks noChangeAspect="1" noChangeArrowheads="1"/>
          </p:cNvPicPr>
          <p:nvPr/>
        </p:nvPicPr>
        <p:blipFill>
          <a:blip r:embed="rId4" cstate="print"/>
          <a:srcRect/>
          <a:stretch>
            <a:fillRect/>
          </a:stretch>
        </p:blipFill>
        <p:spPr bwMode="auto">
          <a:xfrm>
            <a:off x="1907704" y="4476335"/>
            <a:ext cx="3528392" cy="2381665"/>
          </a:xfrm>
          <a:prstGeom prst="rect">
            <a:avLst/>
          </a:prstGeom>
          <a:noFill/>
        </p:spPr>
      </p:pic>
      <p:pic>
        <p:nvPicPr>
          <p:cNvPr id="1027" name="Picture 3" descr="C:\Users\rafi\Desktop\comenius1\01 RAFAŁ\Celebrations zdjęcia\niepodległość TEKST ZDJ\niepodległość_1.jpg"/>
          <p:cNvPicPr>
            <a:picLocks noChangeAspect="1" noChangeArrowheads="1"/>
          </p:cNvPicPr>
          <p:nvPr/>
        </p:nvPicPr>
        <p:blipFill>
          <a:blip r:embed="rId5" cstate="print"/>
          <a:srcRect/>
          <a:stretch>
            <a:fillRect/>
          </a:stretch>
        </p:blipFill>
        <p:spPr bwMode="auto">
          <a:xfrm>
            <a:off x="0" y="4293096"/>
            <a:ext cx="2140953" cy="2564904"/>
          </a:xfrm>
          <a:prstGeom prst="rect">
            <a:avLst/>
          </a:prstGeom>
          <a:noFill/>
        </p:spPr>
      </p:pic>
      <p:pic>
        <p:nvPicPr>
          <p:cNvPr id="8" name="Picture 2" descr="C:\Users\rafi\Desktop\comenius1\1 wizyta\Zdjęcia\08.jpg"/>
          <p:cNvPicPr>
            <a:picLocks noChangeAspect="1" noChangeArrowheads="1"/>
          </p:cNvPicPr>
          <p:nvPr/>
        </p:nvPicPr>
        <p:blipFill>
          <a:blip r:embed="rId6" cstate="print"/>
          <a:srcRect/>
          <a:stretch>
            <a:fillRect/>
          </a:stretch>
        </p:blipFill>
        <p:spPr bwMode="auto">
          <a:xfrm>
            <a:off x="7844210" y="0"/>
            <a:ext cx="1299790" cy="13407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279301"/>
            <a:ext cx="8229600" cy="4525963"/>
          </a:xfrm>
        </p:spPr>
        <p:txBody>
          <a:bodyPr>
            <a:normAutofit fontScale="77500" lnSpcReduction="20000"/>
          </a:bodyPr>
          <a:lstStyle/>
          <a:p>
            <a:r>
              <a:rPr lang="en-US" dirty="0" smtClean="0"/>
              <a:t>Year after year, The Polish community, whether at home or abroad, gathers together to commemorate the 3rd of May Constitution and to honor all the great minds who took part in the creation of this revolutionary document in 1791. They celebrate because the constitution symbolizes the spiritual and moral renovation of the Polish nation after a long period of chaos and disorder. They celebrate because the constitution established a democratic philosophy of humanitarianism and tolerance, including entire liberty to all people. And, most of all, they celebrate because the 3rd of May Constitution is not only a milestone in the Polish political and social history. but it is also a landmark in the European tradition, being the second constitution ever written in the world, and a first on the European soil.</a:t>
            </a:r>
            <a:endParaRPr lang="pl-PL" dirty="0" smtClean="0"/>
          </a:p>
          <a:p>
            <a:endParaRPr lang="pl-PL" dirty="0"/>
          </a:p>
        </p:txBody>
      </p:sp>
      <p:sp>
        <p:nvSpPr>
          <p:cNvPr id="3" name="Tytuł 2"/>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pPr algn="ctr"/>
            <a:r>
              <a:rPr lang="en-US" dirty="0" smtClean="0"/>
              <a:t>3</a:t>
            </a:r>
            <a:r>
              <a:rPr lang="en-US" baseline="30000" dirty="0" smtClean="0"/>
              <a:t>rd</a:t>
            </a:r>
            <a:r>
              <a:rPr lang="en-US" dirty="0" smtClean="0"/>
              <a:t> May Constitution Day</a:t>
            </a:r>
            <a:r>
              <a:rPr lang="pl-PL" dirty="0" smtClean="0"/>
              <a:t/>
            </a:r>
            <a:br>
              <a:rPr lang="pl-PL" dirty="0" smtClean="0"/>
            </a:br>
            <a:endParaRPr lang="pl-PL" dirty="0"/>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3075" name="Picture 3" descr="C:\Users\rafi\Desktop\comenius1\01 RAFAŁ\Celebrations zdjęcia\konstytucjaTekst zdj\konstytucja_4.jpg"/>
          <p:cNvPicPr>
            <a:picLocks noChangeAspect="1" noChangeArrowheads="1"/>
          </p:cNvPicPr>
          <p:nvPr/>
        </p:nvPicPr>
        <p:blipFill>
          <a:blip r:embed="rId4" cstate="print"/>
          <a:srcRect/>
          <a:stretch>
            <a:fillRect/>
          </a:stretch>
        </p:blipFill>
        <p:spPr bwMode="auto">
          <a:xfrm>
            <a:off x="0" y="-1"/>
            <a:ext cx="1691680" cy="1200477"/>
          </a:xfrm>
          <a:prstGeom prst="rect">
            <a:avLst/>
          </a:prstGeom>
          <a:noFill/>
          <a:effectLst>
            <a:outerShdw blurRad="50800" dist="38100" dir="2700000" algn="tl" rotWithShape="0">
              <a:prstClr val="black">
                <a:alpha val="40000"/>
              </a:prstClr>
            </a:outerShdw>
          </a:effectLst>
        </p:spPr>
      </p:pic>
      <p:pic>
        <p:nvPicPr>
          <p:cNvPr id="3076" name="Picture 4" descr="C:\Users\rafi\Desktop\comenius1\01 RAFAŁ\Celebrations zdjęcia\konstytucjaTekst zdj\konstytucja_5.jpg"/>
          <p:cNvPicPr>
            <a:picLocks noChangeAspect="1" noChangeArrowheads="1"/>
          </p:cNvPicPr>
          <p:nvPr/>
        </p:nvPicPr>
        <p:blipFill>
          <a:blip r:embed="rId5" cstate="print"/>
          <a:srcRect/>
          <a:stretch>
            <a:fillRect/>
          </a:stretch>
        </p:blipFill>
        <p:spPr bwMode="auto">
          <a:xfrm>
            <a:off x="7462838" y="6380163"/>
            <a:ext cx="1219200" cy="841375"/>
          </a:xfrm>
          <a:prstGeom prst="rect">
            <a:avLst/>
          </a:prstGeom>
          <a:noFill/>
        </p:spPr>
      </p:pic>
      <p:pic>
        <p:nvPicPr>
          <p:cNvPr id="3077" name="Picture 5" descr="C:\Users\rafi\Desktop\comenius1\01 RAFAŁ\Celebrations zdjęcia\konstytucjaTekst zdj\konstytucja_1.jpg"/>
          <p:cNvPicPr>
            <a:picLocks noChangeAspect="1" noChangeArrowheads="1"/>
          </p:cNvPicPr>
          <p:nvPr/>
        </p:nvPicPr>
        <p:blipFill>
          <a:blip r:embed="rId6" cstate="print"/>
          <a:srcRect/>
          <a:stretch>
            <a:fillRect/>
          </a:stretch>
        </p:blipFill>
        <p:spPr bwMode="auto">
          <a:xfrm>
            <a:off x="3707904" y="4941168"/>
            <a:ext cx="5436097" cy="1916832"/>
          </a:xfrm>
          <a:prstGeom prst="rect">
            <a:avLst/>
          </a:prstGeom>
          <a:noFill/>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afi\Desktop\comenius1\01 RAFAŁ\Celebrations zdjęcia\konstytucjaTekst zdj\konstytucja_2.jpg"/>
          <p:cNvPicPr>
            <a:picLocks noChangeAspect="1" noChangeArrowheads="1"/>
          </p:cNvPicPr>
          <p:nvPr/>
        </p:nvPicPr>
        <p:blipFill>
          <a:blip r:embed="rId3" cstate="print"/>
          <a:srcRect/>
          <a:stretch>
            <a:fillRect/>
          </a:stretch>
        </p:blipFill>
        <p:spPr bwMode="auto">
          <a:xfrm>
            <a:off x="4860032" y="620688"/>
            <a:ext cx="3951438" cy="5619826"/>
          </a:xfrm>
          <a:prstGeom prst="rect">
            <a:avLst/>
          </a:prstGeom>
          <a:noFill/>
          <a:effectLst>
            <a:outerShdw blurRad="50800" dist="38100" dir="2700000" algn="tl" rotWithShape="0">
              <a:prstClr val="black">
                <a:alpha val="40000"/>
              </a:prstClr>
            </a:outerShdw>
          </a:effectLst>
        </p:spPr>
      </p:pic>
      <p:sp>
        <p:nvSpPr>
          <p:cNvPr id="2" name="Symbol zastępczy zawartości 1"/>
          <p:cNvSpPr>
            <a:spLocks noGrp="1"/>
          </p:cNvSpPr>
          <p:nvPr>
            <p:ph idx="1"/>
          </p:nvPr>
        </p:nvSpPr>
        <p:spPr/>
        <p:txBody>
          <a:bodyPr/>
          <a:lstStyle/>
          <a:p>
            <a:endParaRPr lang="pl-PL" dirty="0"/>
          </a:p>
        </p:txBody>
      </p:sp>
      <p:sp>
        <p:nvSpPr>
          <p:cNvPr id="3" name="Tytuł 2"/>
          <p:cNvSpPr>
            <a:spLocks noGrp="1"/>
          </p:cNvSpPr>
          <p:nvPr>
            <p:ph type="title"/>
          </p:nvPr>
        </p:nvSpPr>
        <p:spPr/>
        <p:txBody>
          <a:bodyPr/>
          <a:lstStyle/>
          <a:p>
            <a:endParaRPr lang="pl-PL"/>
          </a:p>
        </p:txBody>
      </p:sp>
      <p:pic>
        <p:nvPicPr>
          <p:cNvPr id="4098" name="Picture 2" descr="C:\Users\rafi\Desktop\comenius1\01 RAFAŁ\Celebrations zdjęcia\konstytucjaTekst zdj\konstytucja_5.jpg"/>
          <p:cNvPicPr>
            <a:picLocks noChangeAspect="1" noChangeArrowheads="1"/>
          </p:cNvPicPr>
          <p:nvPr/>
        </p:nvPicPr>
        <p:blipFill>
          <a:blip r:embed="rId4" cstate="print"/>
          <a:srcRect/>
          <a:stretch>
            <a:fillRect/>
          </a:stretch>
        </p:blipFill>
        <p:spPr bwMode="auto">
          <a:xfrm>
            <a:off x="467544" y="332656"/>
            <a:ext cx="4241403" cy="2927010"/>
          </a:xfrm>
          <a:prstGeom prst="rect">
            <a:avLst/>
          </a:prstGeom>
          <a:noFill/>
          <a:effectLst>
            <a:outerShdw blurRad="50800" dist="38100" dir="2700000" algn="tl" rotWithShape="0">
              <a:prstClr val="black">
                <a:alpha val="40000"/>
              </a:prstClr>
            </a:outerShdw>
          </a:effectLst>
        </p:spPr>
      </p:pic>
      <p:pic>
        <p:nvPicPr>
          <p:cNvPr id="4099" name="Picture 3" descr="C:\Users\rafi\Desktop\comenius1\01 RAFAŁ\Celebrations zdjęcia\konstytucjaTekst zdj\konstytucja_3.jpg"/>
          <p:cNvPicPr>
            <a:picLocks noChangeAspect="1" noChangeArrowheads="1"/>
          </p:cNvPicPr>
          <p:nvPr/>
        </p:nvPicPr>
        <p:blipFill>
          <a:blip r:embed="rId5" cstate="print"/>
          <a:srcRect/>
          <a:stretch>
            <a:fillRect/>
          </a:stretch>
        </p:blipFill>
        <p:spPr bwMode="auto">
          <a:xfrm>
            <a:off x="467544" y="3356992"/>
            <a:ext cx="4253079" cy="3189809"/>
          </a:xfrm>
          <a:prstGeom prst="rect">
            <a:avLst/>
          </a:prstGeom>
          <a:noFill/>
          <a:effectLst>
            <a:outerShdw blurRad="50800" dist="38100" dir="2700000" algn="tl" rotWithShape="0">
              <a:prstClr val="black">
                <a:alpha val="40000"/>
              </a:prstClr>
            </a:outerShdw>
          </a:effectLst>
        </p:spPr>
      </p:pic>
      <p:pic>
        <p:nvPicPr>
          <p:cNvPr id="4" name="Picture 2" descr="C:\Users\rafi\Desktop\comenius1\1 wizyta\Zdjęcia\08.jpg"/>
          <p:cNvPicPr>
            <a:picLocks noChangeAspect="1" noChangeArrowheads="1"/>
          </p:cNvPicPr>
          <p:nvPr/>
        </p:nvPicPr>
        <p:blipFill>
          <a:blip r:embed="rId6" cstate="print"/>
          <a:srcRect/>
          <a:stretch>
            <a:fillRect/>
          </a:stretch>
        </p:blipFill>
        <p:spPr bwMode="auto">
          <a:xfrm>
            <a:off x="7844210" y="0"/>
            <a:ext cx="1299790" cy="13407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915816" y="1412776"/>
            <a:ext cx="5770984" cy="3963896"/>
          </a:xfrm>
        </p:spPr>
        <p:txBody>
          <a:bodyPr>
            <a:normAutofit lnSpcReduction="10000"/>
          </a:bodyPr>
          <a:lstStyle/>
          <a:p>
            <a:r>
              <a:rPr lang="en-US" dirty="0" smtClean="0"/>
              <a:t>As a country with many agricultural traditions, Poland still continues to celebrate harvest festivals each year from mid-August through mid-September.</a:t>
            </a:r>
            <a:endParaRPr lang="pl-PL" dirty="0" smtClean="0"/>
          </a:p>
          <a:p>
            <a:r>
              <a:rPr lang="en-US" dirty="0" smtClean="0"/>
              <a:t>Villagers dress in traditional costumes and carry beautifully-made </a:t>
            </a:r>
            <a:endParaRPr lang="pl-PL" dirty="0" smtClean="0"/>
          </a:p>
          <a:p>
            <a:pPr>
              <a:buNone/>
            </a:pPr>
            <a:r>
              <a:rPr lang="en-US" dirty="0" smtClean="0"/>
              <a:t>harvest </a:t>
            </a:r>
            <a:r>
              <a:rPr lang="en-US" dirty="0" smtClean="0"/>
              <a:t>wreaths. </a:t>
            </a:r>
            <a:endParaRPr lang="pl-PL" dirty="0" smtClean="0"/>
          </a:p>
        </p:txBody>
      </p:sp>
      <p:sp>
        <p:nvSpPr>
          <p:cNvPr id="3" name="Tytuł 2"/>
          <p:cNvSpPr>
            <a:spLocks noGrp="1"/>
          </p:cNvSpPr>
          <p:nvPr>
            <p:ph type="title"/>
          </p:nvPr>
        </p:nvSpPr>
        <p:spPr>
          <a:effectLst>
            <a:outerShdw blurRad="50800" dist="38100" dir="2700000" algn="tl" rotWithShape="0">
              <a:prstClr val="black">
                <a:alpha val="40000"/>
              </a:prstClr>
            </a:outerShdw>
          </a:effectLst>
        </p:spPr>
        <p:txBody>
          <a:bodyPr>
            <a:normAutofit fontScale="90000"/>
          </a:bodyPr>
          <a:lstStyle/>
          <a:p>
            <a:r>
              <a:rPr lang="pl-PL" i="1" dirty="0" err="1" smtClean="0"/>
              <a:t>Harvest</a:t>
            </a:r>
            <a:r>
              <a:rPr lang="pl-PL" i="1" dirty="0" smtClean="0"/>
              <a:t> </a:t>
            </a:r>
            <a:r>
              <a:rPr lang="pl-PL" i="1" dirty="0" err="1" smtClean="0"/>
              <a:t>Celebration</a:t>
            </a:r>
            <a:r>
              <a:rPr lang="pl-PL" i="1" dirty="0" smtClean="0"/>
              <a:t> - Dożynki</a:t>
            </a:r>
            <a:r>
              <a:rPr lang="pl-PL" dirty="0" smtClean="0"/>
              <a:t/>
            </a:r>
            <a:br>
              <a:rPr lang="pl-PL" dirty="0" smtClean="0"/>
            </a:br>
            <a:endParaRPr lang="pl-PL" dirty="0"/>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5122" name="Picture 2" descr="C:\Users\rafi\Desktop\comenius1\01 RAFAŁ\Celebrations zdjęcia\dożynki TEKST ZDJ\dożynki_8.gif"/>
          <p:cNvPicPr>
            <a:picLocks noChangeAspect="1" noChangeArrowheads="1"/>
          </p:cNvPicPr>
          <p:nvPr/>
        </p:nvPicPr>
        <p:blipFill>
          <a:blip r:embed="rId4" cstate="print"/>
          <a:srcRect/>
          <a:stretch>
            <a:fillRect/>
          </a:stretch>
        </p:blipFill>
        <p:spPr bwMode="auto">
          <a:xfrm>
            <a:off x="5220072" y="3915054"/>
            <a:ext cx="3923928" cy="2942946"/>
          </a:xfrm>
          <a:prstGeom prst="rect">
            <a:avLst/>
          </a:prstGeom>
          <a:noFill/>
        </p:spPr>
      </p:pic>
      <p:pic>
        <p:nvPicPr>
          <p:cNvPr id="5123" name="Picture 3" descr="C:\Users\rafi\Desktop\comenius1\01 RAFAŁ\Celebrations zdjęcia\dożynki TEKST ZDJ\dożynki_7.jpg"/>
          <p:cNvPicPr>
            <a:picLocks noChangeAspect="1" noChangeArrowheads="1"/>
          </p:cNvPicPr>
          <p:nvPr/>
        </p:nvPicPr>
        <p:blipFill>
          <a:blip r:embed="rId5" cstate="print"/>
          <a:srcRect/>
          <a:stretch>
            <a:fillRect/>
          </a:stretch>
        </p:blipFill>
        <p:spPr bwMode="auto">
          <a:xfrm>
            <a:off x="0" y="980727"/>
            <a:ext cx="2987824" cy="2534315"/>
          </a:xfrm>
          <a:prstGeom prst="rect">
            <a:avLst/>
          </a:prstGeom>
          <a:noFill/>
        </p:spPr>
      </p:pic>
      <p:pic>
        <p:nvPicPr>
          <p:cNvPr id="5124" name="Picture 4" descr="C:\Users\rafi\Desktop\comenius1\01 RAFAŁ\Celebrations zdjęcia\dożynki TEKST ZDJ\dożynki_5.jpg"/>
          <p:cNvPicPr>
            <a:picLocks noChangeAspect="1" noChangeArrowheads="1"/>
          </p:cNvPicPr>
          <p:nvPr/>
        </p:nvPicPr>
        <p:blipFill>
          <a:blip r:embed="rId6" cstate="print"/>
          <a:srcRect/>
          <a:stretch>
            <a:fillRect/>
          </a:stretch>
        </p:blipFill>
        <p:spPr bwMode="auto">
          <a:xfrm>
            <a:off x="-1" y="4581128"/>
            <a:ext cx="3035829" cy="22768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dirty="0"/>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5" name="Picture 6" descr="C:\Users\rafi\Desktop\comenius1\01 RAFAŁ\Celebrations zdjęcia\dożynki TEKST ZDJ\dożynki_4.jpg"/>
          <p:cNvPicPr>
            <a:picLocks noChangeAspect="1" noChangeArrowheads="1"/>
          </p:cNvPicPr>
          <p:nvPr/>
        </p:nvPicPr>
        <p:blipFill>
          <a:blip r:embed="rId4" cstate="print"/>
          <a:srcRect/>
          <a:stretch>
            <a:fillRect/>
          </a:stretch>
        </p:blipFill>
        <p:spPr bwMode="auto">
          <a:xfrm>
            <a:off x="0" y="1"/>
            <a:ext cx="4283244" cy="3356992"/>
          </a:xfrm>
          <a:prstGeom prst="rect">
            <a:avLst/>
          </a:prstGeom>
          <a:noFill/>
          <a:effectLst>
            <a:outerShdw blurRad="50800" dist="38100" dir="2700000" algn="tl" rotWithShape="0">
              <a:prstClr val="black">
                <a:alpha val="40000"/>
              </a:prstClr>
            </a:outerShdw>
          </a:effectLst>
        </p:spPr>
      </p:pic>
      <p:pic>
        <p:nvPicPr>
          <p:cNvPr id="6" name="Picture 5" descr="C:\Users\rafi\Desktop\comenius1\01 RAFAŁ\Celebrations zdjęcia\dożynki TEKST ZDJ\dożynki_2.jpg"/>
          <p:cNvPicPr>
            <a:picLocks noChangeAspect="1" noChangeArrowheads="1"/>
          </p:cNvPicPr>
          <p:nvPr/>
        </p:nvPicPr>
        <p:blipFill>
          <a:blip r:embed="rId5" cstate="print"/>
          <a:srcRect/>
          <a:stretch>
            <a:fillRect/>
          </a:stretch>
        </p:blipFill>
        <p:spPr bwMode="auto">
          <a:xfrm>
            <a:off x="3851920" y="3501008"/>
            <a:ext cx="5292080" cy="3204961"/>
          </a:xfrm>
          <a:prstGeom prst="rect">
            <a:avLst/>
          </a:prstGeom>
          <a:noFill/>
          <a:effectLst>
            <a:outerShdw blurRad="50800" dist="38100" dir="2700000" algn="tl" rotWithShape="0">
              <a:prstClr val="black">
                <a:alpha val="40000"/>
              </a:prstClr>
            </a:outerShdw>
          </a:effectLst>
        </p:spPr>
      </p:pic>
      <p:sp>
        <p:nvSpPr>
          <p:cNvPr id="2" name="Symbol zastępczy zawartości 1"/>
          <p:cNvSpPr>
            <a:spLocks noGrp="1"/>
          </p:cNvSpPr>
          <p:nvPr>
            <p:ph idx="1"/>
          </p:nvPr>
        </p:nvSpPr>
        <p:spPr>
          <a:xfrm>
            <a:off x="806896" y="1772816"/>
            <a:ext cx="8229600" cy="4525963"/>
          </a:xfrm>
        </p:spPr>
        <p:txBody>
          <a:bodyPr>
            <a:normAutofit fontScale="92500" lnSpcReduction="20000"/>
          </a:bodyPr>
          <a:lstStyle/>
          <a:p>
            <a:endParaRPr lang="pl-PL" dirty="0" smtClean="0"/>
          </a:p>
          <a:p>
            <a:endParaRPr lang="pl-PL" dirty="0" smtClean="0"/>
          </a:p>
          <a:p>
            <a:endParaRPr lang="pl-PL" dirty="0" smtClean="0"/>
          </a:p>
          <a:p>
            <a:endParaRPr lang="pl-PL" dirty="0" smtClean="0"/>
          </a:p>
          <a:p>
            <a:endParaRPr lang="pl-PL" dirty="0" smtClean="0"/>
          </a:p>
          <a:p>
            <a:r>
              <a:rPr lang="en-US" dirty="0" smtClean="0"/>
              <a:t>A </a:t>
            </a:r>
            <a:r>
              <a:rPr lang="en-US" dirty="0" smtClean="0"/>
              <a:t>loaf of bread, baked from </a:t>
            </a:r>
            <a:endParaRPr lang="pl-PL" dirty="0" smtClean="0"/>
          </a:p>
          <a:p>
            <a:pPr>
              <a:buNone/>
            </a:pPr>
            <a:r>
              <a:rPr lang="en-US" dirty="0" smtClean="0"/>
              <a:t>the </a:t>
            </a:r>
            <a:r>
              <a:rPr lang="en-US" dirty="0" smtClean="0"/>
              <a:t>fresh grain, </a:t>
            </a:r>
            <a:endParaRPr lang="pl-PL" dirty="0" smtClean="0"/>
          </a:p>
          <a:p>
            <a:pPr>
              <a:buNone/>
            </a:pPr>
            <a:r>
              <a:rPr lang="en-US" dirty="0" smtClean="0"/>
              <a:t>is </a:t>
            </a:r>
            <a:r>
              <a:rPr lang="en-US" dirty="0" smtClean="0"/>
              <a:t>also presented. </a:t>
            </a:r>
            <a:endParaRPr lang="pl-PL" dirty="0" smtClean="0"/>
          </a:p>
          <a:p>
            <a:pPr>
              <a:buNone/>
            </a:pPr>
            <a:r>
              <a:rPr lang="en-US" dirty="0" smtClean="0"/>
              <a:t>The </a:t>
            </a:r>
            <a:r>
              <a:rPr lang="en-US" dirty="0" smtClean="0"/>
              <a:t>people then </a:t>
            </a:r>
            <a:endParaRPr lang="pl-PL" dirty="0" smtClean="0"/>
          </a:p>
          <a:p>
            <a:pPr>
              <a:buNone/>
            </a:pPr>
            <a:r>
              <a:rPr lang="en-US" dirty="0" smtClean="0"/>
              <a:t>dance </a:t>
            </a:r>
            <a:r>
              <a:rPr lang="en-US" dirty="0" smtClean="0"/>
              <a:t>and sing </a:t>
            </a:r>
            <a:endParaRPr lang="pl-PL" dirty="0" smtClean="0"/>
          </a:p>
          <a:p>
            <a:pPr>
              <a:buNone/>
            </a:pPr>
            <a:r>
              <a:rPr lang="en-US" dirty="0" smtClean="0"/>
              <a:t>songs </a:t>
            </a:r>
            <a:r>
              <a:rPr lang="en-US" dirty="0" smtClean="0"/>
              <a:t>in praise </a:t>
            </a:r>
            <a:endParaRPr lang="pl-PL" dirty="0" smtClean="0"/>
          </a:p>
          <a:p>
            <a:pPr>
              <a:buNone/>
            </a:pPr>
            <a:r>
              <a:rPr lang="en-US" dirty="0" smtClean="0"/>
              <a:t>of </a:t>
            </a:r>
            <a:r>
              <a:rPr lang="en-US" dirty="0" smtClean="0"/>
              <a:t>the harvest.</a:t>
            </a:r>
            <a:endParaRPr lang="pl-PL" dirty="0" smtClean="0"/>
          </a:p>
          <a:p>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779912" y="3501008"/>
            <a:ext cx="4690864" cy="3024336"/>
          </a:xfrm>
        </p:spPr>
        <p:txBody>
          <a:bodyPr>
            <a:normAutofit/>
          </a:bodyPr>
          <a:lstStyle/>
          <a:p>
            <a:r>
              <a:rPr lang="en-US" dirty="0" smtClean="0"/>
              <a:t>One of the most celebrated days associated with workers group is St. Barbara's Day on December 4th. St. Barbara is a patron of coal miners</a:t>
            </a:r>
            <a:r>
              <a:rPr lang="en-US" dirty="0" smtClean="0"/>
              <a:t>.</a:t>
            </a:r>
            <a:endParaRPr lang="pl-PL" dirty="0" smtClean="0"/>
          </a:p>
        </p:txBody>
      </p:sp>
      <p:sp>
        <p:nvSpPr>
          <p:cNvPr id="3" name="Tytuł 2"/>
          <p:cNvSpPr>
            <a:spLocks noGrp="1"/>
          </p:cNvSpPr>
          <p:nvPr>
            <p:ph type="title"/>
          </p:nvPr>
        </p:nvSpPr>
        <p:spPr>
          <a:xfrm>
            <a:off x="457200" y="557808"/>
            <a:ext cx="8229600" cy="1143000"/>
          </a:xfrm>
          <a:effectLst>
            <a:outerShdw blurRad="50800" dist="38100" dir="2700000" algn="tl" rotWithShape="0">
              <a:prstClr val="black">
                <a:alpha val="40000"/>
              </a:prstClr>
            </a:outerShdw>
          </a:effectLst>
        </p:spPr>
        <p:txBody>
          <a:bodyPr>
            <a:normAutofit fontScale="90000"/>
          </a:bodyPr>
          <a:lstStyle/>
          <a:p>
            <a:r>
              <a:rPr lang="en-US" dirty="0" err="1" smtClean="0"/>
              <a:t>Barbórka</a:t>
            </a:r>
            <a:r>
              <a:rPr lang="en-US" dirty="0" smtClean="0"/>
              <a:t> - Miners' Day </a:t>
            </a:r>
            <a:r>
              <a:rPr lang="pl-PL" dirty="0" smtClean="0"/>
              <a:t/>
            </a:r>
            <a:br>
              <a:rPr lang="pl-PL" dirty="0" smtClean="0"/>
            </a:br>
            <a:r>
              <a:rPr lang="en-US" dirty="0" smtClean="0"/>
              <a:t>(</a:t>
            </a:r>
            <a:r>
              <a:rPr lang="en-US" dirty="0" smtClean="0"/>
              <a:t>St. Barbara’s Day), </a:t>
            </a:r>
            <a:r>
              <a:rPr lang="en-US" sz="3100" dirty="0" smtClean="0"/>
              <a:t>December 4th </a:t>
            </a:r>
            <a:r>
              <a:rPr lang="pl-PL" dirty="0" smtClean="0"/>
              <a:t/>
            </a:r>
            <a:br>
              <a:rPr lang="pl-PL" dirty="0" smtClean="0"/>
            </a:br>
            <a:endParaRPr lang="pl-PL" dirty="0"/>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6146" name="Picture 2" descr="C:\Users\rafi\Desktop\comenius1\01 RAFAŁ\Celebrations zdjęcia\barbórka TEKST ZDJ\barbórka_3.jpg"/>
          <p:cNvPicPr>
            <a:picLocks noChangeAspect="1" noChangeArrowheads="1"/>
          </p:cNvPicPr>
          <p:nvPr/>
        </p:nvPicPr>
        <p:blipFill>
          <a:blip r:embed="rId4" cstate="print"/>
          <a:srcRect/>
          <a:stretch>
            <a:fillRect/>
          </a:stretch>
        </p:blipFill>
        <p:spPr bwMode="auto">
          <a:xfrm>
            <a:off x="0" y="3203376"/>
            <a:ext cx="3813255" cy="3654624"/>
          </a:xfrm>
          <a:prstGeom prst="rect">
            <a:avLst/>
          </a:prstGeom>
          <a:noFill/>
          <a:effectLst>
            <a:outerShdw blurRad="50800" dist="38100" dir="2700000" algn="tl" rotWithShape="0">
              <a:prstClr val="black">
                <a:alpha val="40000"/>
              </a:prstClr>
            </a:outerShdw>
          </a:effectLst>
        </p:spPr>
      </p:pic>
      <p:pic>
        <p:nvPicPr>
          <p:cNvPr id="6147" name="Picture 3" descr="C:\Users\rafi\Desktop\comenius1\01 RAFAŁ\Celebrations zdjęcia\barbórka TEKST ZDJ\barbórka_7.jpg"/>
          <p:cNvPicPr>
            <a:picLocks noChangeAspect="1" noChangeArrowheads="1"/>
          </p:cNvPicPr>
          <p:nvPr/>
        </p:nvPicPr>
        <p:blipFill>
          <a:blip r:embed="rId5" cstate="print"/>
          <a:srcRect/>
          <a:stretch>
            <a:fillRect/>
          </a:stretch>
        </p:blipFill>
        <p:spPr bwMode="auto">
          <a:xfrm>
            <a:off x="7164288" y="1556791"/>
            <a:ext cx="1979712" cy="2672611"/>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195736" y="3356992"/>
            <a:ext cx="6912768" cy="3459840"/>
          </a:xfrm>
        </p:spPr>
        <p:txBody>
          <a:bodyPr>
            <a:normAutofit fontScale="92500" lnSpcReduction="10000"/>
          </a:bodyPr>
          <a:lstStyle/>
          <a:p>
            <a:r>
              <a:rPr lang="en-US" dirty="0" smtClean="0"/>
              <a:t>Miners dress in special uniforms during </a:t>
            </a:r>
            <a:r>
              <a:rPr lang="en-US" dirty="0" err="1" smtClean="0"/>
              <a:t>Barbórka</a:t>
            </a:r>
            <a:r>
              <a:rPr lang="en-US" dirty="0" smtClean="0"/>
              <a:t>. The uniform consists of black suit and hat with a feather. The color of the feather (white, red or black) depends on the rank of the miner. Miners wear their decorative uniforms not only during </a:t>
            </a:r>
            <a:r>
              <a:rPr lang="en-US" dirty="0" err="1" smtClean="0"/>
              <a:t>Barbórka</a:t>
            </a:r>
            <a:r>
              <a:rPr lang="en-US" dirty="0" smtClean="0"/>
              <a:t> but also for weddings, funerals and other important political or social ceremonies</a:t>
            </a:r>
            <a:r>
              <a:rPr lang="en-US" dirty="0" smtClean="0"/>
              <a:t>.</a:t>
            </a:r>
            <a:endParaRPr lang="pl-PL" dirty="0" smtClean="0"/>
          </a:p>
        </p:txBody>
      </p:sp>
      <p:sp>
        <p:nvSpPr>
          <p:cNvPr id="3" name="Tytuł 2"/>
          <p:cNvSpPr>
            <a:spLocks noGrp="1"/>
          </p:cNvSpPr>
          <p:nvPr>
            <p:ph type="title"/>
          </p:nvPr>
        </p:nvSpPr>
        <p:spPr/>
        <p:txBody>
          <a:bodyPr/>
          <a:lstStyle/>
          <a:p>
            <a:endParaRPr lang="pl-PL"/>
          </a:p>
        </p:txBody>
      </p:sp>
      <p:pic>
        <p:nvPicPr>
          <p:cNvPr id="4" name="Picture 2" descr="C:\Users\rafi\Desktop\comenius1\1 wizyta\Zdjęcia\08.jpg"/>
          <p:cNvPicPr>
            <a:picLocks noChangeAspect="1" noChangeArrowheads="1"/>
          </p:cNvPicPr>
          <p:nvPr/>
        </p:nvPicPr>
        <p:blipFill>
          <a:blip r:embed="rId3" cstate="print"/>
          <a:srcRect/>
          <a:stretch>
            <a:fillRect/>
          </a:stretch>
        </p:blipFill>
        <p:spPr bwMode="auto">
          <a:xfrm>
            <a:off x="7844210" y="0"/>
            <a:ext cx="1299790" cy="1340768"/>
          </a:xfrm>
          <a:prstGeom prst="rect">
            <a:avLst/>
          </a:prstGeom>
          <a:noFill/>
        </p:spPr>
      </p:pic>
      <p:pic>
        <p:nvPicPr>
          <p:cNvPr id="7170" name="Picture 2" descr="C:\Users\rafi\Desktop\comenius1\01 RAFAŁ\Celebrations zdjęcia\barbórka TEKST ZDJ\barbórka_8.jpg"/>
          <p:cNvPicPr>
            <a:picLocks noChangeAspect="1" noChangeArrowheads="1"/>
          </p:cNvPicPr>
          <p:nvPr/>
        </p:nvPicPr>
        <p:blipFill>
          <a:blip r:embed="rId4" cstate="print"/>
          <a:srcRect/>
          <a:stretch>
            <a:fillRect/>
          </a:stretch>
        </p:blipFill>
        <p:spPr bwMode="auto">
          <a:xfrm>
            <a:off x="1584176" y="0"/>
            <a:ext cx="4932040" cy="3282049"/>
          </a:xfrm>
          <a:prstGeom prst="rect">
            <a:avLst/>
          </a:prstGeom>
          <a:noFill/>
          <a:effectLst>
            <a:outerShdw blurRad="50800" dist="38100" dir="2700000" algn="tl" rotWithShape="0">
              <a:prstClr val="black">
                <a:alpha val="40000"/>
              </a:prstClr>
            </a:outerShdw>
          </a:effectLst>
        </p:spPr>
      </p:pic>
      <p:pic>
        <p:nvPicPr>
          <p:cNvPr id="7171" name="Picture 3" descr="C:\Users\rafi\Desktop\comenius1\01 RAFAŁ\Celebrations zdjęcia\barbórka TEKST ZDJ\barbórka_5.jpg"/>
          <p:cNvPicPr>
            <a:picLocks noChangeAspect="1" noChangeArrowheads="1"/>
          </p:cNvPicPr>
          <p:nvPr/>
        </p:nvPicPr>
        <p:blipFill>
          <a:blip r:embed="rId5" cstate="print"/>
          <a:srcRect/>
          <a:stretch>
            <a:fillRect/>
          </a:stretch>
        </p:blipFill>
        <p:spPr bwMode="auto">
          <a:xfrm>
            <a:off x="0" y="3834340"/>
            <a:ext cx="2267744" cy="3023659"/>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01216" y="3209520"/>
            <a:ext cx="5410944" cy="3171808"/>
          </a:xfrm>
        </p:spPr>
        <p:txBody>
          <a:bodyPr>
            <a:normAutofit/>
          </a:bodyPr>
          <a:lstStyle/>
          <a:p>
            <a:r>
              <a:rPr lang="en-US" dirty="0" smtClean="0"/>
              <a:t>To prevent accidents miners used to build chapels devoted to their patron, St. Barbara. St. Barbara is also </a:t>
            </a:r>
            <a:r>
              <a:rPr lang="en-US" dirty="0" smtClean="0"/>
              <a:t>a </a:t>
            </a:r>
            <a:r>
              <a:rPr lang="en-US" dirty="0" smtClean="0"/>
              <a:t>very celebrated </a:t>
            </a:r>
            <a:r>
              <a:rPr lang="en-US" dirty="0" err="1" smtClean="0"/>
              <a:t>nameday</a:t>
            </a:r>
            <a:r>
              <a:rPr lang="en-US" dirty="0" smtClean="0"/>
              <a:t> in Poland because Barbara is a popular feminine name</a:t>
            </a:r>
            <a:r>
              <a:rPr lang="en-US" dirty="0" smtClean="0"/>
              <a:t>.</a:t>
            </a:r>
            <a:endParaRPr lang="pl-PL" dirty="0" smtClean="0"/>
          </a:p>
        </p:txBody>
      </p:sp>
      <p:sp>
        <p:nvSpPr>
          <p:cNvPr id="3" name="Tytuł 2"/>
          <p:cNvSpPr>
            <a:spLocks noGrp="1"/>
          </p:cNvSpPr>
          <p:nvPr>
            <p:ph type="title"/>
          </p:nvPr>
        </p:nvSpPr>
        <p:spPr/>
        <p:txBody>
          <a:bodyPr/>
          <a:lstStyle/>
          <a:p>
            <a:endParaRPr lang="pl-PL"/>
          </a:p>
        </p:txBody>
      </p:sp>
      <p:pic>
        <p:nvPicPr>
          <p:cNvPr id="8194" name="Picture 2" descr="C:\Users\rafi\Desktop\comenius1\01 RAFAŁ\Celebrations zdjęcia\barbórka TEKST ZDJ\barbórka_9.jpg"/>
          <p:cNvPicPr>
            <a:picLocks noChangeAspect="1" noChangeArrowheads="1"/>
          </p:cNvPicPr>
          <p:nvPr/>
        </p:nvPicPr>
        <p:blipFill>
          <a:blip r:embed="rId3" cstate="print"/>
          <a:srcRect/>
          <a:stretch>
            <a:fillRect/>
          </a:stretch>
        </p:blipFill>
        <p:spPr bwMode="auto">
          <a:xfrm>
            <a:off x="5940151" y="1585380"/>
            <a:ext cx="3203849" cy="5272620"/>
          </a:xfrm>
          <a:prstGeom prst="rect">
            <a:avLst/>
          </a:prstGeom>
          <a:noFill/>
          <a:effectLst>
            <a:outerShdw blurRad="50800" dist="38100" dir="2700000" algn="tl" rotWithShape="0">
              <a:prstClr val="black">
                <a:alpha val="40000"/>
              </a:prstClr>
            </a:outerShdw>
          </a:effectLst>
        </p:spPr>
      </p:pic>
      <p:pic>
        <p:nvPicPr>
          <p:cNvPr id="8195" name="Picture 3" descr="C:\Users\rafi\Desktop\comenius1\01 RAFAŁ\Celebrations zdjęcia\barbórka TEKST ZDJ\barbórka_6.jpg"/>
          <p:cNvPicPr>
            <a:picLocks noChangeAspect="1" noChangeArrowheads="1"/>
          </p:cNvPicPr>
          <p:nvPr/>
        </p:nvPicPr>
        <p:blipFill>
          <a:blip r:embed="rId4" cstate="print"/>
          <a:srcRect/>
          <a:stretch>
            <a:fillRect/>
          </a:stretch>
        </p:blipFill>
        <p:spPr bwMode="auto">
          <a:xfrm>
            <a:off x="1" y="1"/>
            <a:ext cx="2771799" cy="3074084"/>
          </a:xfrm>
          <a:prstGeom prst="rect">
            <a:avLst/>
          </a:prstGeom>
          <a:noFill/>
          <a:effectLst>
            <a:outerShdw blurRad="50800" dist="38100" dir="2700000" algn="tl" rotWithShape="0">
              <a:prstClr val="black">
                <a:alpha val="40000"/>
              </a:prstClr>
            </a:outerShdw>
          </a:effectLst>
        </p:spPr>
      </p:pic>
      <p:pic>
        <p:nvPicPr>
          <p:cNvPr id="6" name="Picture 2" descr="C:\Users\rafi\Desktop\comenius1\1 wizyta\Zdjęcia\08.jpg"/>
          <p:cNvPicPr>
            <a:picLocks noChangeAspect="1" noChangeArrowheads="1"/>
          </p:cNvPicPr>
          <p:nvPr/>
        </p:nvPicPr>
        <p:blipFill>
          <a:blip r:embed="rId5" cstate="print"/>
          <a:srcRect/>
          <a:stretch>
            <a:fillRect/>
          </a:stretch>
        </p:blipFill>
        <p:spPr bwMode="auto">
          <a:xfrm>
            <a:off x="7844210" y="0"/>
            <a:ext cx="1299790" cy="134076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TotalTime>
  <Words>522</Words>
  <Application>Microsoft Office PowerPoint</Application>
  <PresentationFormat>Pokaz na ekranie (4:3)</PresentationFormat>
  <Paragraphs>53</Paragraphs>
  <Slides>14</Slides>
  <Notes>14</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Hol</vt:lpstr>
      <vt:lpstr>NATIONAL  HOLIDAYS   IN  POLAND </vt:lpstr>
      <vt:lpstr>National Independence Day </vt:lpstr>
      <vt:lpstr>3rd May Constitution Day </vt:lpstr>
      <vt:lpstr>Slajd 4</vt:lpstr>
      <vt:lpstr>Harvest Celebration - Dożynki </vt:lpstr>
      <vt:lpstr>Slajd 6</vt:lpstr>
      <vt:lpstr>Barbórka - Miners' Day  (St. Barbara’s Day), December 4th  </vt:lpstr>
      <vt:lpstr>Slajd 8</vt:lpstr>
      <vt:lpstr>Slajd 9</vt:lpstr>
      <vt:lpstr>14th  OCTOBER  -  TEACHER’S  DAY </vt:lpstr>
      <vt:lpstr>1st  JUNE  -   CHILDREN’S   DAY </vt:lpstr>
      <vt:lpstr>Decorative Paper Cut-Outs From Poland </vt:lpstr>
      <vt:lpstr>Slajd 13</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HOLIDAYS   IN  POLAND</dc:title>
  <dc:creator>rafi</dc:creator>
  <cp:lastModifiedBy>rafi</cp:lastModifiedBy>
  <cp:revision>10</cp:revision>
  <dcterms:created xsi:type="dcterms:W3CDTF">2011-05-27T08:10:15Z</dcterms:created>
  <dcterms:modified xsi:type="dcterms:W3CDTF">2011-05-27T09:02:50Z</dcterms:modified>
</cp:coreProperties>
</file>